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2"/>
  </p:notesMasterIdLst>
  <p:handoutMasterIdLst>
    <p:handoutMasterId r:id="rId13"/>
  </p:handoutMasterIdLst>
  <p:sldIdLst>
    <p:sldId id="659" r:id="rId4"/>
    <p:sldId id="900" r:id="rId5"/>
    <p:sldId id="918" r:id="rId6"/>
    <p:sldId id="1183" r:id="rId7"/>
    <p:sldId id="1240" r:id="rId8"/>
    <p:sldId id="1241" r:id="rId9"/>
    <p:sldId id="1242" r:id="rId10"/>
    <p:sldId id="372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微软用户" initials="微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277530"/>
    <a:srgbClr val="FF0000"/>
    <a:srgbClr val="3366FF"/>
    <a:srgbClr val="FF3399"/>
    <a:srgbClr val="D6A300"/>
    <a:srgbClr val="FF9999"/>
    <a:srgbClr val="66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841"/>
    <p:restoredTop sz="86405"/>
  </p:normalViewPr>
  <p:slideViewPr>
    <p:cSldViewPr showGuides="1">
      <p:cViewPr varScale="1">
        <p:scale>
          <a:sx n="92" d="100"/>
          <a:sy n="92" d="100"/>
        </p:scale>
        <p:origin x="-966" y="-108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102" y="672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29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Ref idx="1002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zh-CN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90600"/>
            <a:ext cx="7772400" cy="9906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133600"/>
            <a:ext cx="8686800" cy="4191000"/>
          </a:xfrm>
        </p:spPr>
        <p:txBody>
          <a:bodyPr/>
          <a:lstStyle>
            <a:lvl1pPr marL="0" indent="0">
              <a:buClr>
                <a:schemeClr val="folHlink"/>
              </a:buClr>
              <a:buFont typeface="Wingdings" panose="05000000000000000000" pitchFamily="2" charset="2"/>
              <a:buChar char="Ø"/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z="1400" b="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6550" y="762000"/>
            <a:ext cx="2076450" cy="582136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76950" cy="582136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762000"/>
            <a:ext cx="8305800" cy="5821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90600"/>
            <a:ext cx="7772400" cy="9906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133600"/>
            <a:ext cx="8686800" cy="4191000"/>
          </a:xfrm>
        </p:spPr>
        <p:txBody>
          <a:bodyPr/>
          <a:lstStyle>
            <a:lvl1pPr marL="0" indent="0">
              <a:buClr>
                <a:schemeClr val="folHlink"/>
              </a:buClr>
              <a:buFont typeface="Wingdings" panose="05000000000000000000" pitchFamily="2" charset="2"/>
              <a:buChar char="Ø"/>
              <a:defRPr sz="2800"/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z="1400" b="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lum bright="66000"/>
          </a:blip>
          <a:stretch>
            <a:fillRect/>
          </a:stretch>
        </p:blipFill>
        <p:spPr>
          <a:xfrm>
            <a:off x="3234690" y="2284095"/>
            <a:ext cx="2967355" cy="30949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733425"/>
            <a:ext cx="7468235" cy="714375"/>
          </a:xfrm>
          <a:ln w="22225" cap="flat" cmpd="sng">
            <a:noFill/>
            <a:prstDash val="solid"/>
            <a:round/>
          </a:ln>
        </p:spPr>
        <p:txBody>
          <a:bodyPr/>
          <a:lstStyle>
            <a:lvl1pPr algn="l">
              <a:defRPr sz="2800">
                <a:solidFill>
                  <a:srgbClr val="0070C0"/>
                </a:solidFill>
                <a:effectLst/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/>
          <a:lstStyle>
            <a:lvl1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1pPr>
            <a:lvl2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2pPr>
            <a:lvl3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3pPr>
            <a:lvl4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4pPr>
            <a:lvl5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5181600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z="1400" b="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noProof="1"/>
          </a:p>
        </p:txBody>
      </p:sp>
      <p:sp>
        <p:nvSpPr>
          <p:cNvPr id="52" name="流程图: 过程 51"/>
          <p:cNvSpPr/>
          <p:nvPr userDrawn="1"/>
        </p:nvSpPr>
        <p:spPr>
          <a:xfrm>
            <a:off x="0" y="0"/>
            <a:ext cx="9144000" cy="64262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 userDrawn="1"/>
        </p:nvSpPr>
        <p:spPr>
          <a:xfrm>
            <a:off x="910590" y="162560"/>
            <a:ext cx="5017770" cy="40386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p>
            <a:r>
              <a:rPr lang="zh-CN" altLang="en-US" sz="2800" b="1" kern="0" dirty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全 国 医 院 信 息 药 师 培 训</a:t>
            </a:r>
            <a:endParaRPr lang="zh-CN" altLang="en-US" sz="2800" b="1" kern="0" dirty="0">
              <a:solidFill>
                <a:srgbClr val="0070C0"/>
              </a:solidFill>
              <a:effectLst>
                <a:reflection blurRad="6350" stA="60000" endA="900" endPos="580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50" name="流程图: 过程 49"/>
          <p:cNvSpPr/>
          <p:nvPr userDrawn="1"/>
        </p:nvSpPr>
        <p:spPr>
          <a:xfrm>
            <a:off x="0" y="6215082"/>
            <a:ext cx="9144000" cy="64291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       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" y="86995"/>
            <a:ext cx="532765" cy="555625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3973830" y="6394450"/>
            <a:ext cx="5017770" cy="40386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p>
            <a:pPr algn="r"/>
            <a:r>
              <a:rPr lang="zh-CN" altLang="zh-CN" sz="2800" b="1" kern="0" dirty="0">
                <a:solidFill>
                  <a:srgbClr val="277530"/>
                </a:solidFill>
                <a:effectLst>
                  <a:reflection blurRad="6350" stA="60000" endA="900" endPos="580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广 东 省 药 学 会</a:t>
            </a:r>
            <a:endParaRPr lang="zh-CN" altLang="zh-CN" sz="2800" b="1" kern="0" dirty="0">
              <a:solidFill>
                <a:srgbClr val="277530"/>
              </a:solidFill>
              <a:effectLst>
                <a:reflection blurRad="6350" stA="60000" endA="900" endPos="580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415925" y="1358265"/>
            <a:ext cx="7661275" cy="133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lum bright="66000"/>
          </a:blip>
          <a:stretch>
            <a:fillRect/>
          </a:stretch>
        </p:blipFill>
        <p:spPr>
          <a:xfrm>
            <a:off x="3234690" y="2284095"/>
            <a:ext cx="2967355" cy="30949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733425"/>
            <a:ext cx="7468235" cy="714375"/>
          </a:xfrm>
          <a:ln w="22225" cap="flat" cmpd="sng">
            <a:noFill/>
            <a:prstDash val="solid"/>
            <a:round/>
          </a:ln>
        </p:spPr>
        <p:txBody>
          <a:bodyPr/>
          <a:lstStyle>
            <a:lvl1pPr algn="l">
              <a:defRPr sz="2800">
                <a:solidFill>
                  <a:srgbClr val="0070C0"/>
                </a:solidFill>
                <a:effectLst/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/>
          <a:lstStyle>
            <a:lvl1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1pPr>
            <a:lvl2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2pPr>
            <a:lvl3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3pPr>
            <a:lvl4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4pPr>
            <a:lvl5pPr>
              <a:buFont typeface="Wingdings" panose="05000000000000000000" charset="0"/>
              <a:buChar char="l"/>
              <a:defRPr sz="2400"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5181600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en-US" altLang="zh-CN" sz="1400" b="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noProof="1"/>
          </a:p>
        </p:txBody>
      </p:sp>
      <p:sp>
        <p:nvSpPr>
          <p:cNvPr id="52" name="流程图: 过程 51"/>
          <p:cNvSpPr/>
          <p:nvPr userDrawn="1"/>
        </p:nvSpPr>
        <p:spPr>
          <a:xfrm>
            <a:off x="0" y="0"/>
            <a:ext cx="9144000" cy="64262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 userDrawn="1"/>
        </p:nvSpPr>
        <p:spPr>
          <a:xfrm>
            <a:off x="910590" y="162560"/>
            <a:ext cx="5017770" cy="40386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p>
            <a:r>
              <a:rPr lang="zh-CN" altLang="en-US" sz="2800" b="1" kern="0" dirty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全 国 医 院 信 息 药 师 培 训</a:t>
            </a:r>
            <a:endParaRPr lang="zh-CN" altLang="en-US" sz="2800" b="1" kern="0" dirty="0">
              <a:solidFill>
                <a:srgbClr val="0070C0"/>
              </a:solidFill>
              <a:effectLst>
                <a:reflection blurRad="6350" stA="60000" endA="900" endPos="580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50" name="流程图: 过程 49"/>
          <p:cNvSpPr/>
          <p:nvPr userDrawn="1"/>
        </p:nvSpPr>
        <p:spPr>
          <a:xfrm>
            <a:off x="0" y="6215082"/>
            <a:ext cx="9144000" cy="64291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       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" y="86995"/>
            <a:ext cx="532765" cy="555625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3973830" y="6394450"/>
            <a:ext cx="5017770" cy="40386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p>
            <a:pPr algn="r"/>
            <a:r>
              <a:rPr lang="zh-CN" altLang="zh-CN" sz="2800" b="1" kern="0" dirty="0">
                <a:solidFill>
                  <a:srgbClr val="277530"/>
                </a:solidFill>
                <a:effectLst>
                  <a:reflection blurRad="6350" stA="60000" endA="900" endPos="580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广 东 省 药 学 会</a:t>
            </a:r>
            <a:endParaRPr lang="zh-CN" altLang="zh-CN" sz="2800" b="1" kern="0" dirty="0">
              <a:solidFill>
                <a:srgbClr val="277530"/>
              </a:solidFill>
              <a:effectLst>
                <a:reflection blurRad="6350" stA="60000" endA="900" endPos="580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9" name="图片 8" descr="学会LOGO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02605" y="6334760"/>
            <a:ext cx="511175" cy="523240"/>
          </a:xfrm>
          <a:prstGeom prst="rect">
            <a:avLst/>
          </a:prstGeom>
        </p:spPr>
      </p:pic>
      <p:cxnSp>
        <p:nvCxnSpPr>
          <p:cNvPr id="10" name="直接连接符 9"/>
          <p:cNvCxnSpPr/>
          <p:nvPr userDrawn="1"/>
        </p:nvCxnSpPr>
        <p:spPr>
          <a:xfrm>
            <a:off x="415925" y="1358265"/>
            <a:ext cx="8423275" cy="133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6550" y="762000"/>
            <a:ext cx="2076450" cy="582136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76950" cy="582136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762000"/>
            <a:ext cx="8305800" cy="5821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533400" y="20574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533400" y="20574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en-US" altLang="zh-CN" sz="1400" b="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8" descr="2501606_131646880000_2.jpg"/>
          <p:cNvPicPr>
            <a:picLocks noChangeAspect="1"/>
          </p:cNvPicPr>
          <p:nvPr/>
        </p:nvPicPr>
        <p:blipFill>
          <a:blip r:embed="rId1"/>
          <a:srcRect b="4137"/>
          <a:stretch>
            <a:fillRect/>
          </a:stretch>
        </p:blipFill>
        <p:spPr>
          <a:xfrm>
            <a:off x="0" y="-87630"/>
            <a:ext cx="9144000" cy="703389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7" name="TextBox 6"/>
          <p:cNvSpPr txBox="1"/>
          <p:nvPr/>
        </p:nvSpPr>
        <p:spPr>
          <a:xfrm>
            <a:off x="518160" y="2001520"/>
            <a:ext cx="82613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案例名称</a:t>
            </a:r>
            <a:r>
              <a:rPr lang="zh-CN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sz="4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118" name="表格 4117"/>
          <p:cNvGraphicFramePr/>
          <p:nvPr/>
        </p:nvGraphicFramePr>
        <p:xfrm>
          <a:off x="2210435" y="3726815"/>
          <a:ext cx="4876800" cy="219583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73215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姓名＋职称</a:t>
                      </a:r>
                      <a:endParaRPr lang="zh-CN" altLang="en-US" sz="28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单位名称</a:t>
                      </a:r>
                      <a:endParaRPr lang="zh-CN" sz="28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>
                    <a:lnL>
                      <a:noFill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类型：信息系统建设／业务流程管理／数据研究／其它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流程图: 过程 3"/>
          <p:cNvSpPr/>
          <p:nvPr userDrawn="1"/>
        </p:nvSpPr>
        <p:spPr>
          <a:xfrm>
            <a:off x="0" y="0"/>
            <a:ext cx="9144000" cy="64262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 userDrawn="1"/>
        </p:nvSpPr>
        <p:spPr>
          <a:xfrm>
            <a:off x="1530350" y="119380"/>
            <a:ext cx="5017770" cy="40386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p>
            <a:r>
              <a:rPr lang="zh-CN" altLang="en-US" sz="2800" b="1" kern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全 国 医 院 信 息 药 师 培 训</a:t>
            </a:r>
            <a:endParaRPr lang="zh-CN" altLang="en-US" sz="2800" b="1" kern="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-20320"/>
            <a:ext cx="615950" cy="642620"/>
          </a:xfrm>
          <a:prstGeom prst="rect">
            <a:avLst/>
          </a:prstGeom>
        </p:spPr>
      </p:pic>
      <p:pic>
        <p:nvPicPr>
          <p:cNvPr id="8" name="图片 7" descr="学会LOGO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0030" y="635"/>
            <a:ext cx="587375" cy="60071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733425"/>
            <a:ext cx="8729345" cy="714375"/>
          </a:xfrm>
        </p:spPr>
        <p:txBody>
          <a:bodyPr/>
          <a:p>
            <a:pPr algn="ctr"/>
            <a:r>
              <a:rPr lang="zh-CN" altLang="zh-CN"/>
              <a:t>目     录</a:t>
            </a:r>
            <a:endParaRPr lang="zh-CN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现状背景</a:t>
            </a:r>
            <a:endParaRPr lang="zh-CN" altLang="en-US"/>
          </a:p>
          <a:p>
            <a:r>
              <a:rPr lang="zh-CN" altLang="en-US"/>
              <a:t>解决方案</a:t>
            </a:r>
            <a:endParaRPr lang="zh-CN" altLang="en-US"/>
          </a:p>
          <a:p>
            <a:r>
              <a:rPr lang="zh-CN" altLang="en-US"/>
              <a:t>项目实施</a:t>
            </a:r>
            <a:endParaRPr lang="zh-CN" altLang="en-US"/>
          </a:p>
          <a:p>
            <a:r>
              <a:rPr lang="zh-CN" altLang="en-US"/>
              <a:t>成效与创新性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</a:t>
            </a:r>
            <a:r>
              <a:rPr lang="zh-CN" altLang="en-US"/>
              <a:t>、现状背景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320" y="1447800"/>
            <a:ext cx="8940800" cy="5029200"/>
          </a:xfrm>
        </p:spPr>
        <p:txBody>
          <a:bodyPr/>
          <a:p>
            <a:r>
              <a:rPr lang="zh-CN" altLang="en-US"/>
              <a:t>国内外现状分析</a:t>
            </a:r>
            <a:endParaRPr lang="zh-CN" altLang="en-US"/>
          </a:p>
          <a:p>
            <a:r>
              <a:rPr lang="zh-CN" altLang="en-US"/>
              <a:t>医院现状业务与需求分析（业务范围、需求清单、业务对象）</a:t>
            </a:r>
            <a:endParaRPr lang="zh-CN" altLang="en-US"/>
          </a:p>
          <a:p>
            <a:r>
              <a:rPr lang="zh-CN" altLang="en-US"/>
              <a:t>拟解决的重点问题（可使用鱼骨图或帕累图呈现</a:t>
            </a:r>
            <a:r>
              <a:rPr lang="zh-CN" altLang="en-US"/>
              <a:t>）</a:t>
            </a:r>
            <a:endParaRPr lang="zh-CN" altLang="en-US"/>
          </a:p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4800" y="6275705"/>
            <a:ext cx="5208905" cy="49149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>
            <a:scene3d>
              <a:camera prst="orthographicFront"/>
              <a:lightRig rig="threePt" dir="t"/>
            </a:scene3d>
          </a:bodyPr>
          <a:p>
            <a:endParaRPr lang="en-US" altLang="zh-CN" sz="1600" b="1" kern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/>
              <a:t>二、解决方案</a:t>
            </a:r>
            <a:endParaRPr lang="zh-CN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000"/>
              <a:t>技术路线图</a:t>
            </a:r>
            <a:endParaRPr lang="zh-CN" altLang="en-US" sz="2000"/>
          </a:p>
          <a:p>
            <a:r>
              <a:rPr lang="zh-CN" altLang="en-US" sz="2000"/>
              <a:t>业务流程诊断与设计</a:t>
            </a:r>
            <a:r>
              <a:rPr lang="zh-CN" altLang="en-US" sz="2000"/>
              <a:t>（推荐使用</a:t>
            </a:r>
            <a:r>
              <a:rPr lang="en-US" altLang="zh-CN" sz="2000"/>
              <a:t>VISIO</a:t>
            </a:r>
            <a:r>
              <a:rPr lang="zh-CN" altLang="en-US" sz="2000"/>
              <a:t>；标注关键流程、流程负责人和判断等</a:t>
            </a:r>
            <a:r>
              <a:rPr lang="zh-CN" altLang="en-US" sz="2000"/>
              <a:t>）</a:t>
            </a:r>
            <a:endParaRPr lang="zh-CN" altLang="en-US" sz="2000"/>
          </a:p>
          <a:p>
            <a:r>
              <a:rPr lang="zh-CN" altLang="en-US" sz="2000"/>
              <a:t>技术解决方案（信息技术选择原则与优势、架构或信息流</a:t>
            </a:r>
            <a:r>
              <a:rPr lang="zh-CN" altLang="en-US" sz="2000"/>
              <a:t>）</a:t>
            </a:r>
            <a:endParaRPr lang="zh-CN" altLang="en-US" sz="2000"/>
          </a:p>
          <a:p>
            <a:r>
              <a:rPr lang="zh-CN" altLang="en-US" sz="2000"/>
              <a:t>项目设计、论证（确定建设范围、成本预算明细、实施周期评估、预期目标</a:t>
            </a:r>
            <a:r>
              <a:rPr lang="zh-CN" altLang="en-US" sz="2000"/>
              <a:t>）</a:t>
            </a:r>
            <a:endParaRPr lang="zh-CN" altLang="en-US" sz="2000"/>
          </a:p>
          <a:p>
            <a:r>
              <a:rPr lang="zh-CN" altLang="en-US" sz="2000"/>
              <a:t>风险与效益评估（分别对成本、时间、质量和服务进行效益评估</a:t>
            </a:r>
            <a:r>
              <a:rPr lang="zh-CN" altLang="en-US" sz="2000"/>
              <a:t>）</a:t>
            </a:r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三、项目实施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320" y="1447800"/>
            <a:ext cx="8940800" cy="5029200"/>
          </a:xfrm>
        </p:spPr>
        <p:txBody>
          <a:bodyPr/>
          <a:p>
            <a:r>
              <a:rPr lang="zh-CN" altLang="en-US"/>
              <a:t>项目实施团队建设（组成、分工、实施周期、成员能力要求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团队能力建设与培训</a:t>
            </a:r>
            <a:endParaRPr lang="zh-CN" altLang="en-US"/>
          </a:p>
          <a:p>
            <a:r>
              <a:rPr lang="zh-CN" altLang="en-US"/>
              <a:t>实施难点和解决方法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4800" y="6275705"/>
            <a:ext cx="5208905" cy="49149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>
            <a:scene3d>
              <a:camera prst="orthographicFront"/>
              <a:lightRig rig="threePt" dir="t"/>
            </a:scene3d>
          </a:bodyPr>
          <a:p>
            <a:endParaRPr lang="en-US" altLang="zh-CN" sz="1600" b="1" kern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四、成效与创新点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320" y="1447800"/>
            <a:ext cx="8940800" cy="5029200"/>
          </a:xfrm>
        </p:spPr>
        <p:txBody>
          <a:bodyPr/>
          <a:p>
            <a:r>
              <a:rPr lang="zh-CN" altLang="en-US"/>
              <a:t>经济效益分析（人力成本、医疗资源优化配置／结构）</a:t>
            </a:r>
            <a:endParaRPr lang="zh-CN" altLang="en-US"/>
          </a:p>
          <a:p>
            <a:r>
              <a:rPr lang="zh-CN" altLang="en-US"/>
              <a:t>社会效益分析（医疗质量与安全、科研效益、满意度等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其它成果：</a:t>
            </a:r>
            <a:endParaRPr lang="zh-CN" altLang="en-US"/>
          </a:p>
          <a:p>
            <a:r>
              <a:rPr lang="zh-CN" altLang="en-US"/>
              <a:t>创新性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4800" y="6275705"/>
            <a:ext cx="5208905" cy="49149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>
            <a:scene3d>
              <a:camera prst="orthographicFront"/>
              <a:lightRig rig="threePt" dir="t"/>
            </a:scene3d>
          </a:bodyPr>
          <a:p>
            <a:endParaRPr lang="en-US" altLang="zh-CN" sz="1600" b="1" kern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课件要求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320" y="1447800"/>
            <a:ext cx="8940800" cy="5029200"/>
          </a:xfrm>
        </p:spPr>
        <p:txBody>
          <a:bodyPr/>
          <a:p>
            <a:r>
              <a:rPr lang="zh-CN" altLang="en-US"/>
              <a:t>课件不超过２０分钟；</a:t>
            </a:r>
            <a:endParaRPr lang="zh-CN" altLang="en-US"/>
          </a:p>
          <a:p>
            <a:r>
              <a:rPr lang="zh-CN" altLang="en-US"/>
              <a:t>计算成本效益的需同时考虑人力成本的投入与产出，具体成本计算根据本医院的绩效进行核算。</a:t>
            </a:r>
            <a:endParaRPr lang="zh-CN" altLang="en-US"/>
          </a:p>
          <a:p>
            <a:r>
              <a:rPr lang="zh-CN" altLang="en-US"/>
              <a:t>涉及系统整体建设的请附上系统功能清单</a:t>
            </a:r>
            <a:endParaRPr lang="zh-CN" altLang="en-US"/>
          </a:p>
          <a:p>
            <a:r>
              <a:rPr lang="zh-CN" altLang="en-US"/>
              <a:t>案例需提交优化前后的业务流程图对比，同时附上成本、时间、效益、服务质量等对比情况。</a:t>
            </a:r>
            <a:endParaRPr lang="zh-CN" altLang="en-US"/>
          </a:p>
          <a:p>
            <a:r>
              <a:rPr lang="zh-CN" altLang="en-US"/>
              <a:t>创新性需介绍在国内外的优势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4800" y="6275705"/>
            <a:ext cx="5208905" cy="491490"/>
          </a:xfrm>
          <a:prstGeom prst="rect">
            <a:avLst/>
          </a:prstGeom>
          <a:noFill/>
          <a:ln w="9525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>
            <a:scene3d>
              <a:camera prst="orthographicFront"/>
              <a:lightRig rig="threePt" dir="t"/>
            </a:scene3d>
          </a:bodyPr>
          <a:p>
            <a:endParaRPr lang="en-US" altLang="zh-CN" sz="1600" b="1" kern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4513" name="图片 12" descr="2501606_131646880000_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3335"/>
            <a:ext cx="9448800" cy="708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514" name="矩形 7"/>
          <p:cNvSpPr/>
          <p:nvPr/>
        </p:nvSpPr>
        <p:spPr>
          <a:xfrm>
            <a:off x="0" y="1752600"/>
            <a:ext cx="7772400" cy="152400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0" y="2133600"/>
            <a:ext cx="7086600" cy="152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0" y="2514600"/>
            <a:ext cx="67818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4517" name="圆角矩形 6"/>
          <p:cNvSpPr/>
          <p:nvPr/>
        </p:nvSpPr>
        <p:spPr>
          <a:xfrm>
            <a:off x="0" y="1295400"/>
            <a:ext cx="6553200" cy="1828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全国医院信息药师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培训课程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3505200" y="3124200"/>
          <a:ext cx="5612130" cy="1586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2130"/>
              </a:tblGrid>
              <a:tr h="815975">
                <a:tc>
                  <a:txBody>
                    <a:bodyPr/>
                    <a:lstStyle/>
                    <a:p>
                      <a:r>
                        <a:rPr lang="en-US" altLang="zh-CN" sz="32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TEL</a:t>
                      </a:r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endParaRPr lang="zh-CN" altLang="en-US" sz="3200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0890">
                <a:tc>
                  <a:txBody>
                    <a:bodyPr/>
                    <a:lstStyle/>
                    <a:p>
                      <a:r>
                        <a:rPr lang="en-US" altLang="zh-CN" sz="32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E-mail:</a:t>
                      </a:r>
                      <a:endParaRPr lang="en-US" altLang="zh-CN" sz="32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rtlCol="0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 bwMode="auto">
        <a:noFill/>
        <a:ln w="9525">
          <a:solidFill>
            <a:srgbClr val="FF3399"/>
          </a:solidFill>
          <a:miter lim="800000"/>
        </a:ln>
        <a:effectLst>
          <a:innerShdw blurRad="63500" dist="50800" dir="2700000">
            <a:prstClr val="black">
              <a:alpha val="50000"/>
            </a:prstClr>
          </a:innerShdw>
        </a:effectLst>
      </a:spPr>
      <a:bodyPr anchor="ctr"/>
      <a:lstStyle>
        <a:defPPr>
          <a:defRPr sz="5400" b="1" kern="0" dirty="0">
            <a:solidFill>
              <a:srgbClr val="00B0F0"/>
            </a:solidFill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rtlCol="0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 bwMode="auto">
        <a:noFill/>
        <a:ln w="9525">
          <a:solidFill>
            <a:srgbClr val="FF3399"/>
          </a:solidFill>
          <a:miter lim="800000"/>
        </a:ln>
        <a:effectLst>
          <a:innerShdw blurRad="63500" dist="50800" dir="2700000">
            <a:prstClr val="black">
              <a:alpha val="50000"/>
            </a:prstClr>
          </a:innerShdw>
        </a:effectLst>
      </a:spPr>
      <a:bodyPr anchor="ctr"/>
      <a:lstStyle>
        <a:defPPr>
          <a:defRPr sz="5400" b="1" kern="0" dirty="0">
            <a:solidFill>
              <a:srgbClr val="00B0F0"/>
            </a:solidFill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WPS 演示</Application>
  <PresentationFormat>在屏幕上显示</PresentationFormat>
  <Paragraphs>67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黑体</vt:lpstr>
      <vt:lpstr>Wingdings</vt:lpstr>
      <vt:lpstr>微软雅黑</vt:lpstr>
      <vt:lpstr>Arial Unicode MS</vt:lpstr>
      <vt:lpstr>默认设计模板</vt:lpstr>
      <vt:lpstr>2_默认设计模板</vt:lpstr>
      <vt:lpstr>PowerPoint 演示文稿</vt:lpstr>
      <vt:lpstr>目     录</vt:lpstr>
      <vt:lpstr>一、现状背景</vt:lpstr>
      <vt:lpstr>二、解决方案</vt:lpstr>
      <vt:lpstr>三、项目实施</vt:lpstr>
      <vt:lpstr>四、成效与创新点</vt:lpstr>
      <vt:lpstr>课件要求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何药师</cp:lastModifiedBy>
  <cp:revision>933</cp:revision>
  <dcterms:created xsi:type="dcterms:W3CDTF">2017-05-09T01:55:00Z</dcterms:created>
  <dcterms:modified xsi:type="dcterms:W3CDTF">2020-01-20T06:47:04Z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2052-11.1.0.9339</vt:lpwstr>
  </property>
</Properties>
</file>